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128486"/>
            <a:ext cx="9314736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Utilização do Microsoft OneDrive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864037" y="431089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documento detalha o Procedimento Operacional Padrão (POP) para a utilização eficaz do Microsoft OneDrive, visando capacitar usuários a gerenciar seus arquivos de forma segura e eficiente na nuvem.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884992"/>
            <a:ext cx="6006346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Procedimentos (Conclusão)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0670" y="1706999"/>
            <a:ext cx="5511403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5.4. Segurança e Backup Adicional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00670" y="2416016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OneDrive oferece recursos de segurança, mas é importante complementá-los: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0670" y="2883694"/>
            <a:ext cx="1342905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Detecção de Ransomware: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 OneDrive possui detecção embutida contra ataques de ransomware e pode ajudar a restaurar seus arquivos para uma versão anterior.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0670" y="3493056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Histórico de Versões: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restaurar uma versão anterior de um arquivo, clique com o botão direito no arquivo &gt; 'Histórico de versões'.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0670" y="3827740"/>
            <a:ext cx="1342905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Lixeira do OneDrive: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Arquivos excluídos vão para a Lixeira do OneDrive e permanecem lá por 30 dias (ou mais, dependendo do plano), permitindo recuperação.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0670" y="4437102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Local Externo (Recomendado):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máxima segurança, a Equipe de T.I. da SES-MG recomenda seguir a 'Regra 3-2-1 de Backup':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0670" y="4771787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cópias</a:t>
            </a:r>
            <a:pPr algn="l" lvl="1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dos seus dados (original + 2 backups).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0670" y="5106472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</a:t>
            </a:r>
            <a:pPr algn="l" lvl="1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tipos de mídia</a:t>
            </a:r>
            <a:pPr algn="l" lvl="1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diferentes (ex: OneDrive e HD externo).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0670" y="5441156"/>
            <a:ext cx="1342905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 cópia fora do local</a:t>
            </a:r>
            <a:pPr algn="l" lvl="1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(ex: nuvem e um HD externo guardado em outro local físico).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0670" y="5973247"/>
            <a:ext cx="4516993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 Créditos</a:t>
            </a:r>
            <a:endParaRPr lang="en-US" sz="3550" dirty="0"/>
          </a:p>
        </p:txBody>
      </p:sp>
      <p:sp>
        <p:nvSpPr>
          <p:cNvPr id="13" name="Text 11"/>
          <p:cNvSpPr/>
          <p:nvPr/>
        </p:nvSpPr>
        <p:spPr>
          <a:xfrm>
            <a:off x="600670" y="6795254"/>
            <a:ext cx="13429059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Procedimento Operacional Padrão (POP) foi elaborado pela Secretaria de Estado de Saúde de Minas Gerais (SES-MG) e pela Equipe de Suporte de T.I da SES-MG, com o objetivo de auxiliar seus colaboradores na utilização eficiente e segura do Microsoft OneDrive.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3463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Detalhes do POP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864037" y="3140512"/>
            <a:ext cx="4136231" cy="1503759"/>
          </a:xfrm>
          <a:prstGeom prst="roundRect">
            <a:avLst>
              <a:gd name="adj" fmla="val 97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557" y="3140512"/>
            <a:ext cx="121920" cy="15037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2773" y="341780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Código do POP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232773" y="3971925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SES-MG-TI-001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3140512"/>
            <a:ext cx="4136231" cy="1503759"/>
          </a:xfrm>
          <a:prstGeom prst="roundRect">
            <a:avLst>
              <a:gd name="adj" fmla="val 97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604" y="3140512"/>
            <a:ext cx="121920" cy="15037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15821" y="341780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Versão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5615821" y="3971925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1.0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3140512"/>
            <a:ext cx="4136231" cy="1503759"/>
          </a:xfrm>
          <a:prstGeom prst="roundRect">
            <a:avLst>
              <a:gd name="adj" fmla="val 97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52" y="3140512"/>
            <a:ext cx="121920" cy="15037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98869" y="341780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de Emissão</a:t>
            </a:r>
            <a:endParaRPr lang="en-US" sz="2550" dirty="0"/>
          </a:p>
        </p:txBody>
      </p:sp>
      <p:sp>
        <p:nvSpPr>
          <p:cNvPr id="14" name="Text 9"/>
          <p:cNvSpPr/>
          <p:nvPr/>
        </p:nvSpPr>
        <p:spPr>
          <a:xfrm>
            <a:off x="9998869" y="3971925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28/07/2025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864037" y="4891088"/>
            <a:ext cx="6327696" cy="1503759"/>
          </a:xfrm>
          <a:prstGeom prst="roundRect">
            <a:avLst>
              <a:gd name="adj" fmla="val 97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57" y="4891088"/>
            <a:ext cx="121920" cy="15037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32773" y="51683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Revisado por</a:t>
            </a:r>
            <a:endParaRPr lang="en-US" sz="2550" dirty="0"/>
          </a:p>
        </p:txBody>
      </p:sp>
      <p:sp>
        <p:nvSpPr>
          <p:cNvPr id="18" name="Text 12"/>
          <p:cNvSpPr/>
          <p:nvPr/>
        </p:nvSpPr>
        <p:spPr>
          <a:xfrm>
            <a:off x="1232773" y="5722501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Equipe de Suporte de T.I da SES-MG</a:t>
            </a:r>
            <a:endParaRPr lang="en-US" sz="1900" dirty="0"/>
          </a:p>
        </p:txBody>
      </p:sp>
      <p:sp>
        <p:nvSpPr>
          <p:cNvPr id="19" name="Shape 13"/>
          <p:cNvSpPr/>
          <p:nvPr/>
        </p:nvSpPr>
        <p:spPr>
          <a:xfrm>
            <a:off x="7438549" y="4891088"/>
            <a:ext cx="6327815" cy="1503759"/>
          </a:xfrm>
          <a:prstGeom prst="roundRect">
            <a:avLst>
              <a:gd name="adj" fmla="val 9729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069" y="4891088"/>
            <a:ext cx="121920" cy="150375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807285" y="51683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Aprovado por</a:t>
            </a:r>
            <a:endParaRPr lang="en-US" sz="2550" dirty="0"/>
          </a:p>
        </p:txBody>
      </p:sp>
      <p:sp>
        <p:nvSpPr>
          <p:cNvPr id="22" name="Text 15"/>
          <p:cNvSpPr/>
          <p:nvPr/>
        </p:nvSpPr>
        <p:spPr>
          <a:xfrm>
            <a:off x="7807285" y="5722501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Gestão de T.I da SES-MG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6073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Objetivo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720721" y="3520797"/>
            <a:ext cx="704564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Procedimento Operacional Padrão (POP) tem como objetivo fornecer orientações claras e passo a passo para a utilização eficaz do Microsoft OneDrive, tanto na sua versão web quanto no aplicativo desktop, visando capacitar usuários leigos a gerenciar seus arquivos de forma segura e eficiente na nuvem.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43143"/>
            <a:ext cx="30480" cy="2925604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790" y="816650"/>
            <a:ext cx="6006227" cy="750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Escopo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98790" y="2023824"/>
            <a:ext cx="13032819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POP aplica-se a todos os colaboradores da Secretaria de Estado de Saúde de Minas Gerais (SES-MG) que utilizam o Microsoft OneDrive para armazenamento, sincronização e compartilhamento de arquivos no ambiente de trabalho. Abrange a configuração inicial, sincronização, uso via web e práticas de segurança.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790" y="3376017"/>
            <a:ext cx="570548" cy="5705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8790" y="4231838"/>
            <a:ext cx="3452932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Colaboradores da SES-MG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98790" y="4744045"/>
            <a:ext cx="637377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Todos os usuários que utilizam o OneDrive.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37" y="3376017"/>
            <a:ext cx="570548" cy="5705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7837" y="4231838"/>
            <a:ext cx="3003113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Armazenamento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57837" y="4744045"/>
            <a:ext cx="637377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Guarda de arquivos na nuvem.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" y="5679758"/>
            <a:ext cx="570548" cy="5705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8790" y="6535579"/>
            <a:ext cx="3003113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Sincronização</a:t>
            </a:r>
            <a:endParaRPr lang="en-US" sz="2350" dirty="0"/>
          </a:p>
        </p:txBody>
      </p:sp>
      <p:sp>
        <p:nvSpPr>
          <p:cNvPr id="12" name="Text 7"/>
          <p:cNvSpPr/>
          <p:nvPr/>
        </p:nvSpPr>
        <p:spPr>
          <a:xfrm>
            <a:off x="798790" y="7047786"/>
            <a:ext cx="637377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Manter arquivos atualizados em todos os dispositivos.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37" y="5679758"/>
            <a:ext cx="570548" cy="5705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7837" y="6535579"/>
            <a:ext cx="3003113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Compartilhamento</a:t>
            </a:r>
            <a:endParaRPr lang="en-US" sz="2350" dirty="0"/>
          </a:p>
        </p:txBody>
      </p:sp>
      <p:sp>
        <p:nvSpPr>
          <p:cNvPr id="15" name="Text 9"/>
          <p:cNvSpPr/>
          <p:nvPr/>
        </p:nvSpPr>
        <p:spPr>
          <a:xfrm>
            <a:off x="7457837" y="7047786"/>
            <a:ext cx="637377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Divisão de arquivos com outros usuários.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904" y="444698"/>
            <a:ext cx="4255413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Responsabilidades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65904" y="1380768"/>
            <a:ext cx="2127647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Usuário Final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65904" y="1808321"/>
            <a:ext cx="65521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Seguir as orientações deste POP para a correta utilização do OneDrive.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04" y="2248733"/>
            <a:ext cx="6552128" cy="65521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9988" y="1380768"/>
            <a:ext cx="334006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Equipe de Suporte de T.I da SES-MG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9988" y="1808321"/>
            <a:ext cx="6552128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Fornecer suporte técnico e esclarecer dúvidas relacionadas ao OneDrive, além de manter este POP atualizado.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88" y="2507337"/>
            <a:ext cx="6552128" cy="65521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109" y="597813"/>
            <a:ext cx="3677483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Procedimentos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9109" y="1267063"/>
            <a:ext cx="7364849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5.1. Configuração e Uso do Aplicativo Desktop (Windows)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89109" y="1844278"/>
            <a:ext cx="1365218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aplicativo OneDrive já vem pré-instalado no Windows 10 e 11. Siga os passos para configurá-lo: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89109" y="2225040"/>
            <a:ext cx="558879" cy="838438"/>
          </a:xfrm>
          <a:prstGeom prst="roundRect">
            <a:avLst>
              <a:gd name="adj" fmla="val 3600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63773" y="2513290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87648" y="2364700"/>
            <a:ext cx="183868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Verificar Instalação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187648" y="2678311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menu Iniciar, digite 'OneDrive' e verifique se o aplicativo aparece. Se não, entre em contato com o suporte de T.I.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89109" y="3168253"/>
            <a:ext cx="558879" cy="838438"/>
          </a:xfrm>
          <a:prstGeom prst="roundRect">
            <a:avLst>
              <a:gd name="adj" fmla="val 3600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3773" y="3456503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87648" y="3307913"/>
            <a:ext cx="183868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Iniciar e Entrar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187648" y="3621524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Clique no ícone do OneDrive. Uma janela de login aparecerá. Digite seu e-mail da SES-MG (conta Microsoft) e sua senha.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89109" y="4111466"/>
            <a:ext cx="558879" cy="838438"/>
          </a:xfrm>
          <a:prstGeom prst="roundRect">
            <a:avLst>
              <a:gd name="adj" fmla="val 3600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63773" y="4399717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87648" y="4251127"/>
            <a:ext cx="183868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Local da Pasta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187648" y="4564737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OneDrive sugerirá um local para sua pasta. Geralmente, o padrão é bom. Clique em 'Avançar'.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89109" y="5054679"/>
            <a:ext cx="558879" cy="1633776"/>
          </a:xfrm>
          <a:prstGeom prst="roundRect">
            <a:avLst>
              <a:gd name="adj" fmla="val 3600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63773" y="5740598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87648" y="5194340"/>
            <a:ext cx="2140029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Ativar Backup Automático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187648" y="5507950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Clique com o botão direito no ícone de nuvem do OneDrive na bandeja do sistema (canto inferior direito da tela, perto do relógio).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187648" y="5780365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Selecione 'Configurações' (o ícone de engrenagem).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1187648" y="6052780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Vá para a aba 'Backup' e clique em 'Gerenciar backup'.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1187648" y="6325195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Ative o backup para as pastas 'Documentos', 'Imagens' e 'Área de Trabalho'. Isso garante que seus arquivos importantes sejam salvos automaticamente na nuvem.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489109" y="6793230"/>
            <a:ext cx="558879" cy="838438"/>
          </a:xfrm>
          <a:prstGeom prst="roundRect">
            <a:avLst>
              <a:gd name="adj" fmla="val 3600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63773" y="7081480"/>
            <a:ext cx="209550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1187648" y="6932890"/>
            <a:ext cx="1880354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Arquivos Sob Demanda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187648" y="7246501"/>
            <a:ext cx="1295364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 aba 'Configurações', ative 'Arquivos Sob Demanda'. Isso economiza espaço no seu computador, baixando os arquivos apenas quando você precisar deles.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174" y="493514"/>
            <a:ext cx="6736913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Procedimentos (Continuação)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28174" y="1353026"/>
            <a:ext cx="6390323" cy="472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Sincronização de Arquivos no Desktop</a:t>
            </a:r>
            <a:endParaRPr lang="en-US" sz="2950" dirty="0"/>
          </a:p>
        </p:txBody>
      </p:sp>
      <p:sp>
        <p:nvSpPr>
          <p:cNvPr id="4" name="Shape 2"/>
          <p:cNvSpPr/>
          <p:nvPr/>
        </p:nvSpPr>
        <p:spPr>
          <a:xfrm>
            <a:off x="628174" y="2363748"/>
            <a:ext cx="6597253" cy="1914763"/>
          </a:xfrm>
          <a:prstGeom prst="roundRect">
            <a:avLst>
              <a:gd name="adj" fmla="val 573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174" y="2340888"/>
            <a:ext cx="6597253" cy="914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94547"/>
            <a:ext cx="538401" cy="538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168" y="2229088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30461" y="2812375"/>
            <a:ext cx="25893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Salvar na Pasta OneDrive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0461" y="3215045"/>
            <a:ext cx="619267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que um arquivo seja sincronizado com a nuvem, salve-o diretamente na pasta 'OneDrive' no Explorador de Arquivos (você a encontrará no painel esquerdo).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404854" y="2363748"/>
            <a:ext cx="6597372" cy="1914763"/>
          </a:xfrm>
          <a:prstGeom prst="roundRect">
            <a:avLst>
              <a:gd name="adj" fmla="val 5731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54" y="2340888"/>
            <a:ext cx="6597372" cy="914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280" y="2094547"/>
            <a:ext cx="538401" cy="538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95848" y="2229088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607141" y="2812375"/>
            <a:ext cx="23614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Arrastar e Soltar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607141" y="3215045"/>
            <a:ext cx="6192798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Você também pode arrastar e soltar arquivos ou pastas para dentro da pasta 'OneDrive'.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28174" y="4727138"/>
            <a:ext cx="6597253" cy="3009067"/>
          </a:xfrm>
          <a:prstGeom prst="roundRect">
            <a:avLst>
              <a:gd name="adj" fmla="val 3647"/>
            </a:avLst>
          </a:prstGeom>
          <a:solidFill>
            <a:srgbClr val="FFFFFF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4" y="4704278"/>
            <a:ext cx="6597253" cy="9144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457938"/>
            <a:ext cx="538401" cy="53840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819168" y="4592479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830461" y="5175766"/>
            <a:ext cx="252591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Status de Sincronização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830461" y="5578435"/>
            <a:ext cx="619267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Observe os ícones ao lado dos arquivos na pasta OneDrive: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830461" y="5973128"/>
            <a:ext cx="619267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Nuvem Azul: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 arquivo está apenas na nuvem (online).</a:t>
            </a:r>
            <a:endParaRPr lang="en-US" sz="1400" dirty="0"/>
          </a:p>
        </p:txBody>
      </p:sp>
      <p:sp>
        <p:nvSpPr>
          <p:cNvPr id="23" name="Text 15"/>
          <p:cNvSpPr/>
          <p:nvPr/>
        </p:nvSpPr>
        <p:spPr>
          <a:xfrm>
            <a:off x="830461" y="6322933"/>
            <a:ext cx="619267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Círculo Verde com Checado: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 arquivo está sincronizado e disponível offline.</a:t>
            </a:r>
            <a:endParaRPr lang="en-US" sz="1400" dirty="0"/>
          </a:p>
        </p:txBody>
      </p:sp>
      <p:sp>
        <p:nvSpPr>
          <p:cNvPr id="24" name="Text 16"/>
          <p:cNvSpPr/>
          <p:nvPr/>
        </p:nvSpPr>
        <p:spPr>
          <a:xfrm>
            <a:off x="830461" y="6959798"/>
            <a:ext cx="619267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Círculo Verde Preenchido: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 arquivo está sempre disponível offline (ocupa espaço no disco).</a:t>
            </a:r>
            <a:endParaRPr lang="en-US" sz="1400" dirty="0"/>
          </a:p>
        </p:txBody>
      </p:sp>
      <p:sp>
        <p:nvSpPr>
          <p:cNvPr id="25" name="Shape 17"/>
          <p:cNvSpPr/>
          <p:nvPr/>
        </p:nvSpPr>
        <p:spPr>
          <a:xfrm>
            <a:off x="7404854" y="4727138"/>
            <a:ext cx="6597372" cy="3009067"/>
          </a:xfrm>
          <a:prstGeom prst="roundRect">
            <a:avLst>
              <a:gd name="adj" fmla="val 3647"/>
            </a:avLst>
          </a:prstGeom>
          <a:solidFill>
            <a:srgbClr val="FFFFFF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854" y="4704278"/>
            <a:ext cx="6597372" cy="91440"/>
          </a:xfrm>
          <a:prstGeom prst="rect">
            <a:avLst/>
          </a:prstGeom>
        </p:spPr>
      </p:pic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280" y="4457938"/>
            <a:ext cx="538401" cy="538401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0595848" y="4592479"/>
            <a:ext cx="21526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650" dirty="0"/>
          </a:p>
        </p:txBody>
      </p:sp>
      <p:sp>
        <p:nvSpPr>
          <p:cNvPr id="29" name="Text 19"/>
          <p:cNvSpPr/>
          <p:nvPr/>
        </p:nvSpPr>
        <p:spPr>
          <a:xfrm>
            <a:off x="7607141" y="5175766"/>
            <a:ext cx="317396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Manter Offline/Liberar Espaço</a:t>
            </a:r>
            <a:endParaRPr lang="en-US" sz="1850" dirty="0"/>
          </a:p>
        </p:txBody>
      </p:sp>
      <p:sp>
        <p:nvSpPr>
          <p:cNvPr id="30" name="Text 20"/>
          <p:cNvSpPr/>
          <p:nvPr/>
        </p:nvSpPr>
        <p:spPr>
          <a:xfrm>
            <a:off x="7607141" y="5578435"/>
            <a:ext cx="619279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Clique com o botão direito em um arquivo/pasta para:</a:t>
            </a:r>
            <a:endParaRPr lang="en-US" sz="1400" dirty="0"/>
          </a:p>
        </p:txBody>
      </p:sp>
      <p:sp>
        <p:nvSpPr>
          <p:cNvPr id="31" name="Text 21"/>
          <p:cNvSpPr/>
          <p:nvPr/>
        </p:nvSpPr>
        <p:spPr>
          <a:xfrm>
            <a:off x="7607141" y="5973128"/>
            <a:ext cx="619279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'Manter neste dispositivo': Baixa o arquivo para acesso offline.</a:t>
            </a:r>
            <a:endParaRPr lang="en-US" sz="1400" dirty="0"/>
          </a:p>
        </p:txBody>
      </p:sp>
      <p:sp>
        <p:nvSpPr>
          <p:cNvPr id="32" name="Text 22"/>
          <p:cNvSpPr/>
          <p:nvPr/>
        </p:nvSpPr>
        <p:spPr>
          <a:xfrm>
            <a:off x="7607141" y="6322933"/>
            <a:ext cx="6192798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'Liberar espaço': Remove a cópia local, mantendo-o apenas na nuvem.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412" y="642342"/>
            <a:ext cx="8756690" cy="767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Procedimentos (Continuação)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16412" y="1759506"/>
            <a:ext cx="7542967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5.2. Utilização do OneDrive via Web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816412" y="2723198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Você pode acessar e gerenciar seus arquivos do OneDrive de qualquer navegador web: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6412" y="3358753"/>
            <a:ext cx="12997577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Abra seu navegador (Chrome, Edge, Firefox) e digite o endereço: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https://onedrive.live.com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6412" y="3821073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Entre com seu e-mail da SES-MG (conta Microsoft) e sua senha.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6412" y="4275773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Navegação: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Você verá uma interface similar ao Explorador de Arquivos, com suas pastas e arquivos.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6412" y="4730472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 de Arquivos: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16412" y="5185172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Clique em 'Carregar' e selecione 'Arquivos' ou 'Pasta'.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16412" y="5639872"/>
            <a:ext cx="12997577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 simplesmente arraste e solte arquivos/pastas do seu computador para a janela do navegador do OneDrive.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16412" y="6467713"/>
            <a:ext cx="12997577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5"/>
            </a:pPr>
            <a:r>
              <a:rPr lang="en-US" sz="18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Edição Online: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Clique em um documento do Office (Word, Excel, PowerPoint) para abri-lo e editá-lo diretamente no navegador, sem precisar ter o Office instalado no seu computador. As alterações são salvas automaticamente.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30" y="427077"/>
            <a:ext cx="5817989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Procedimentos (Continuação)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2330" y="1169313"/>
            <a:ext cx="6176605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5.3. Compartilhamento Seguro de Arquivos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542330" y="1809512"/>
            <a:ext cx="1354574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compartilhamento de arquivos é uma ferramenta poderosa do OneDrive. Siga estes passos para compartilhar com segurança: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330" y="2231827"/>
            <a:ext cx="774859" cy="9298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2089" y="2386727"/>
            <a:ext cx="234565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Selecionar e Compartilhar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2089" y="2734628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aplicativo desktop ou na web, clique com o botão direito no arquivo ou pasta que deseja compartilhar e selecione 'Compartilhar'.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0" y="3161705"/>
            <a:ext cx="774859" cy="18510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72089" y="3316605"/>
            <a:ext cx="206204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Configurar Permissões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472089" y="3664506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Uma janela de compartilhamento aparecerá. É crucial configurar corretamente: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1472089" y="4005501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'Qualquer pessoa com o link':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Evite usar esta opção para documentos sensíveis. Permite que qualquer um que tenha o link acesse.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472089" y="4307681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'Pessoas na sua organização com o link':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Recomendado para compartilhar internamente na SES-MG.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472089" y="4609862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'Pessoas específicas':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Digite os e-mails das pessoas com quem deseja compartilhar. É a opção mais segura para controle de acesso.</a:t>
            </a:r>
            <a:endParaRPr lang="en-US" sz="12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0" y="5012769"/>
            <a:ext cx="774859" cy="9298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72089" y="5167670"/>
            <a:ext cx="203918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Definir Permissões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472089" y="5515570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Escolha se a pessoa pode 'Visualizar' (apenas ler) ou 'Editar' (fazer alterações).</a:t>
            </a:r>
            <a:endParaRPr lang="en-US" sz="12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0" y="5942648"/>
            <a:ext cx="774859" cy="92987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72089" y="6097548"/>
            <a:ext cx="228469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Outras Opções (Opcional)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472089" y="6445448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Você pode definir uma data de expiração para o link ou uma senha para acesso.</a:t>
            </a:r>
            <a:endParaRPr lang="en-US" sz="12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30" y="6872526"/>
            <a:ext cx="774859" cy="92987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72089" y="7027426"/>
            <a:ext cx="2039183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Enviar Link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1472089" y="7375327"/>
            <a:ext cx="126159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OneDrive gerará um link que você pode copiar e enviar por e-mail ou outro meio.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2025-07-28T22:38:09Z</dcterms:created>
  <dcterms:modified xsi:type="dcterms:W3CDTF">2025-07-28T22:38:09Z</dcterms:modified>
</cp:coreProperties>
</file>